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7" r:id="rId7"/>
    <p:sldId id="262" r:id="rId8"/>
    <p:sldId id="263" r:id="rId9"/>
    <p:sldId id="264" r:id="rId10"/>
    <p:sldId id="265" r:id="rId11"/>
    <p:sldId id="266" r:id="rId12"/>
    <p:sldId id="272" r:id="rId13"/>
    <p:sldId id="269" r:id="rId14"/>
    <p:sldId id="271" r:id="rId15"/>
    <p:sldId id="270"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3" d="100"/>
          <a:sy n="73" d="100"/>
        </p:scale>
        <p:origin x="4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CAE755-AF2B-4E16-A557-335AEB46A7F6}"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55A0D-CAC9-48E4-98CB-7440FE74A508}" type="slidenum">
              <a:rPr lang="en-US" smtClean="0"/>
              <a:t>‹#›</a:t>
            </a:fld>
            <a:endParaRPr lang="en-US"/>
          </a:p>
        </p:txBody>
      </p:sp>
    </p:spTree>
    <p:extLst>
      <p:ext uri="{BB962C8B-B14F-4D97-AF65-F5344CB8AC3E}">
        <p14:creationId xmlns:p14="http://schemas.microsoft.com/office/powerpoint/2010/main" val="2742100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CAE755-AF2B-4E16-A557-335AEB46A7F6}"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55A0D-CAC9-48E4-98CB-7440FE74A508}" type="slidenum">
              <a:rPr lang="en-US" smtClean="0"/>
              <a:t>‹#›</a:t>
            </a:fld>
            <a:endParaRPr lang="en-US"/>
          </a:p>
        </p:txBody>
      </p:sp>
    </p:spTree>
    <p:extLst>
      <p:ext uri="{BB962C8B-B14F-4D97-AF65-F5344CB8AC3E}">
        <p14:creationId xmlns:p14="http://schemas.microsoft.com/office/powerpoint/2010/main" val="2698990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CAE755-AF2B-4E16-A557-335AEB46A7F6}"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55A0D-CAC9-48E4-98CB-7440FE74A508}" type="slidenum">
              <a:rPr lang="en-US" smtClean="0"/>
              <a:t>‹#›</a:t>
            </a:fld>
            <a:endParaRPr lang="en-US"/>
          </a:p>
        </p:txBody>
      </p:sp>
    </p:spTree>
    <p:extLst>
      <p:ext uri="{BB962C8B-B14F-4D97-AF65-F5344CB8AC3E}">
        <p14:creationId xmlns:p14="http://schemas.microsoft.com/office/powerpoint/2010/main" val="2425331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CAE755-AF2B-4E16-A557-335AEB46A7F6}"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55A0D-CAC9-48E4-98CB-7440FE74A508}" type="slidenum">
              <a:rPr lang="en-US" smtClean="0"/>
              <a:t>‹#›</a:t>
            </a:fld>
            <a:endParaRPr lang="en-US"/>
          </a:p>
        </p:txBody>
      </p:sp>
    </p:spTree>
    <p:extLst>
      <p:ext uri="{BB962C8B-B14F-4D97-AF65-F5344CB8AC3E}">
        <p14:creationId xmlns:p14="http://schemas.microsoft.com/office/powerpoint/2010/main" val="1801561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CAE755-AF2B-4E16-A557-335AEB46A7F6}"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55A0D-CAC9-48E4-98CB-7440FE74A508}" type="slidenum">
              <a:rPr lang="en-US" smtClean="0"/>
              <a:t>‹#›</a:t>
            </a:fld>
            <a:endParaRPr lang="en-US"/>
          </a:p>
        </p:txBody>
      </p:sp>
    </p:spTree>
    <p:extLst>
      <p:ext uri="{BB962C8B-B14F-4D97-AF65-F5344CB8AC3E}">
        <p14:creationId xmlns:p14="http://schemas.microsoft.com/office/powerpoint/2010/main" val="4164027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CAE755-AF2B-4E16-A557-335AEB46A7F6}" type="datetimeFigureOut">
              <a:rPr lang="en-US" smtClean="0"/>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E55A0D-CAC9-48E4-98CB-7440FE74A508}" type="slidenum">
              <a:rPr lang="en-US" smtClean="0"/>
              <a:t>‹#›</a:t>
            </a:fld>
            <a:endParaRPr lang="en-US"/>
          </a:p>
        </p:txBody>
      </p:sp>
    </p:spTree>
    <p:extLst>
      <p:ext uri="{BB962C8B-B14F-4D97-AF65-F5344CB8AC3E}">
        <p14:creationId xmlns:p14="http://schemas.microsoft.com/office/powerpoint/2010/main" val="1316418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CAE755-AF2B-4E16-A557-335AEB46A7F6}" type="datetimeFigureOut">
              <a:rPr lang="en-US" smtClean="0"/>
              <a:t>11/14/2018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E55A0D-CAC9-48E4-98CB-7440FE74A508}" type="slidenum">
              <a:rPr lang="en-US" smtClean="0"/>
              <a:t>‹#›</a:t>
            </a:fld>
            <a:endParaRPr lang="en-US"/>
          </a:p>
        </p:txBody>
      </p:sp>
    </p:spTree>
    <p:extLst>
      <p:ext uri="{BB962C8B-B14F-4D97-AF65-F5344CB8AC3E}">
        <p14:creationId xmlns:p14="http://schemas.microsoft.com/office/powerpoint/2010/main" val="2932782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CAE755-AF2B-4E16-A557-335AEB46A7F6}" type="datetimeFigureOut">
              <a:rPr lang="en-US" smtClean="0"/>
              <a:t>11/14/2018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E55A0D-CAC9-48E4-98CB-7440FE74A508}" type="slidenum">
              <a:rPr lang="en-US" smtClean="0"/>
              <a:t>‹#›</a:t>
            </a:fld>
            <a:endParaRPr lang="en-US"/>
          </a:p>
        </p:txBody>
      </p:sp>
    </p:spTree>
    <p:extLst>
      <p:ext uri="{BB962C8B-B14F-4D97-AF65-F5344CB8AC3E}">
        <p14:creationId xmlns:p14="http://schemas.microsoft.com/office/powerpoint/2010/main" val="290689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AE755-AF2B-4E16-A557-335AEB46A7F6}" type="datetimeFigureOut">
              <a:rPr lang="en-US" smtClean="0"/>
              <a:t>11/14/2018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E55A0D-CAC9-48E4-98CB-7440FE74A508}" type="slidenum">
              <a:rPr lang="en-US" smtClean="0"/>
              <a:t>‹#›</a:t>
            </a:fld>
            <a:endParaRPr lang="en-US"/>
          </a:p>
        </p:txBody>
      </p:sp>
    </p:spTree>
    <p:extLst>
      <p:ext uri="{BB962C8B-B14F-4D97-AF65-F5344CB8AC3E}">
        <p14:creationId xmlns:p14="http://schemas.microsoft.com/office/powerpoint/2010/main" val="2100151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AE755-AF2B-4E16-A557-335AEB46A7F6}" type="datetimeFigureOut">
              <a:rPr lang="en-US" smtClean="0"/>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E55A0D-CAC9-48E4-98CB-7440FE74A508}" type="slidenum">
              <a:rPr lang="en-US" smtClean="0"/>
              <a:t>‹#›</a:t>
            </a:fld>
            <a:endParaRPr lang="en-US"/>
          </a:p>
        </p:txBody>
      </p:sp>
    </p:spTree>
    <p:extLst>
      <p:ext uri="{BB962C8B-B14F-4D97-AF65-F5344CB8AC3E}">
        <p14:creationId xmlns:p14="http://schemas.microsoft.com/office/powerpoint/2010/main" val="4198130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AE755-AF2B-4E16-A557-335AEB46A7F6}" type="datetimeFigureOut">
              <a:rPr lang="en-US" smtClean="0"/>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E55A0D-CAC9-48E4-98CB-7440FE74A508}" type="slidenum">
              <a:rPr lang="en-US" smtClean="0"/>
              <a:t>‹#›</a:t>
            </a:fld>
            <a:endParaRPr lang="en-US"/>
          </a:p>
        </p:txBody>
      </p:sp>
    </p:spTree>
    <p:extLst>
      <p:ext uri="{BB962C8B-B14F-4D97-AF65-F5344CB8AC3E}">
        <p14:creationId xmlns:p14="http://schemas.microsoft.com/office/powerpoint/2010/main" val="1409790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CAE755-AF2B-4E16-A557-335AEB46A7F6}" type="datetimeFigureOut">
              <a:rPr lang="en-US" smtClean="0"/>
              <a:t>11/14/2018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E55A0D-CAC9-48E4-98CB-7440FE74A508}" type="slidenum">
              <a:rPr lang="en-US" smtClean="0"/>
              <a:t>‹#›</a:t>
            </a:fld>
            <a:endParaRPr lang="en-US"/>
          </a:p>
        </p:txBody>
      </p:sp>
    </p:spTree>
    <p:extLst>
      <p:ext uri="{BB962C8B-B14F-4D97-AF65-F5344CB8AC3E}">
        <p14:creationId xmlns:p14="http://schemas.microsoft.com/office/powerpoint/2010/main" val="2620372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cmschoice.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meleahr.ellison@cms.k12.nc.u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cms.k12.nc.us/cmsdepartments/StudentPlacement/Pages/RequestforReassignmentTransfer.asp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nwsa-auditions.weebl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70957" y="2869520"/>
            <a:ext cx="9144000" cy="2387600"/>
          </a:xfrm>
        </p:spPr>
        <p:txBody>
          <a:bodyPr/>
          <a:lstStyle/>
          <a:p>
            <a:r>
              <a:rPr lang="en-US" b="1" u="sng" dirty="0" smtClean="0"/>
              <a:t>High School Options</a:t>
            </a:r>
            <a:endParaRPr lang="en-US" b="1" u="sng" dirty="0"/>
          </a:p>
        </p:txBody>
      </p:sp>
      <p:sp>
        <p:nvSpPr>
          <p:cNvPr id="3" name="Subtitle 2"/>
          <p:cNvSpPr>
            <a:spLocks noGrp="1"/>
          </p:cNvSpPr>
          <p:nvPr>
            <p:ph type="subTitle" idx="1"/>
          </p:nvPr>
        </p:nvSpPr>
        <p:spPr>
          <a:xfrm>
            <a:off x="1524000" y="5398181"/>
            <a:ext cx="9144000" cy="1655762"/>
          </a:xfrm>
        </p:spPr>
        <p:txBody>
          <a:bodyPr/>
          <a:lstStyle/>
          <a:p>
            <a:r>
              <a:rPr lang="en-US" dirty="0" smtClean="0"/>
              <a:t>Dr. Ellison</a:t>
            </a:r>
          </a:p>
          <a:p>
            <a:r>
              <a:rPr lang="en-US" dirty="0" smtClean="0"/>
              <a:t>Middle School Counselor</a:t>
            </a:r>
          </a:p>
          <a:p>
            <a:r>
              <a:rPr lang="en-US" dirty="0" smtClean="0"/>
              <a:t>Ashley Park PreK-8 School</a:t>
            </a:r>
            <a:endParaRPr lang="en-US" dirty="0"/>
          </a:p>
        </p:txBody>
      </p:sp>
      <p:pic>
        <p:nvPicPr>
          <p:cNvPr id="1026" name="Picture 2" descr="Image result for preparing for the fu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346" y="161642"/>
            <a:ext cx="7996357" cy="4198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017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41061"/>
            <a:ext cx="11121571" cy="1325563"/>
          </a:xfrm>
        </p:spPr>
        <p:txBody>
          <a:bodyPr/>
          <a:lstStyle/>
          <a:p>
            <a:r>
              <a:rPr lang="en-US" b="1" u="sng" dirty="0" smtClean="0"/>
              <a:t>Charlotte Engineering Early College</a:t>
            </a:r>
            <a:endParaRPr lang="en-US" b="1" u="sng" dirty="0"/>
          </a:p>
        </p:txBody>
      </p:sp>
      <p:sp>
        <p:nvSpPr>
          <p:cNvPr id="3" name="Content Placeholder 2"/>
          <p:cNvSpPr>
            <a:spLocks noGrp="1"/>
          </p:cNvSpPr>
          <p:nvPr>
            <p:ph idx="1"/>
          </p:nvPr>
        </p:nvSpPr>
        <p:spPr>
          <a:xfrm>
            <a:off x="210907" y="939800"/>
            <a:ext cx="11751131" cy="3501571"/>
          </a:xfrm>
        </p:spPr>
        <p:txBody>
          <a:bodyPr>
            <a:normAutofit lnSpcReduction="10000"/>
          </a:bodyPr>
          <a:lstStyle/>
          <a:p>
            <a:pPr marL="0" indent="0">
              <a:buNone/>
            </a:pPr>
            <a:r>
              <a:rPr lang="en-US" dirty="0" smtClean="0"/>
              <a:t>Ideal for scholars who have a desire to be in the field of engineering and have the self-motivation and maturity to be successful on a college campus. All elective courses are engineering courses. </a:t>
            </a:r>
          </a:p>
          <a:p>
            <a:pPr marL="0" indent="0">
              <a:buNone/>
            </a:pPr>
            <a:endParaRPr lang="en-US" dirty="0"/>
          </a:p>
          <a:p>
            <a:pPr marL="0" indent="0">
              <a:buNone/>
            </a:pPr>
            <a:r>
              <a:rPr lang="en-US" dirty="0" smtClean="0"/>
              <a:t>Classes are split between a CMS building on a UNCC campus and actual college courses at UNCC. This school follows the UNCC calendar and not the CMS calendar. Also, this program goes from grades 9 – 13. </a:t>
            </a:r>
          </a:p>
          <a:p>
            <a:pPr marL="0" indent="0">
              <a:buNone/>
            </a:pPr>
            <a:endParaRPr lang="en-US" sz="1200" dirty="0"/>
          </a:p>
          <a:p>
            <a:pPr marL="0" indent="0">
              <a:buNone/>
            </a:pPr>
            <a:r>
              <a:rPr lang="en-US" dirty="0" smtClean="0"/>
              <a:t>Sports available at home schools.</a:t>
            </a:r>
          </a:p>
          <a:p>
            <a:pPr marL="0" indent="0">
              <a:buNone/>
            </a:pPr>
            <a:endParaRPr lang="en-US" dirty="0"/>
          </a:p>
        </p:txBody>
      </p:sp>
      <p:pic>
        <p:nvPicPr>
          <p:cNvPr id="11266" name="Picture 2" descr="Image result for charlotte engineering early colle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8341" y="4493532"/>
            <a:ext cx="61722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4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7829" y="365125"/>
            <a:ext cx="11121571" cy="1325563"/>
          </a:xfrm>
        </p:spPr>
        <p:txBody>
          <a:bodyPr/>
          <a:lstStyle/>
          <a:p>
            <a:r>
              <a:rPr lang="en-US" b="1" u="sng" dirty="0" smtClean="0"/>
              <a:t>UNCC Early Educators Program </a:t>
            </a:r>
            <a:endParaRPr lang="en-US" b="1" u="sng" dirty="0"/>
          </a:p>
        </p:txBody>
      </p:sp>
      <p:sp>
        <p:nvSpPr>
          <p:cNvPr id="3" name="Content Placeholder 2"/>
          <p:cNvSpPr>
            <a:spLocks noGrp="1"/>
          </p:cNvSpPr>
          <p:nvPr>
            <p:ph idx="1"/>
          </p:nvPr>
        </p:nvSpPr>
        <p:spPr>
          <a:xfrm>
            <a:off x="3363686" y="1404257"/>
            <a:ext cx="8345714" cy="4772706"/>
          </a:xfrm>
        </p:spPr>
        <p:txBody>
          <a:bodyPr>
            <a:normAutofit fontScale="92500"/>
          </a:bodyPr>
          <a:lstStyle/>
          <a:p>
            <a:pPr marL="0" indent="0">
              <a:buNone/>
            </a:pPr>
            <a:r>
              <a:rPr lang="en-US" dirty="0" smtClean="0"/>
              <a:t>Ideal for scholars who have a desire to be in the field of education and have the self-motivation and maturity to be successful on a college campus.</a:t>
            </a:r>
          </a:p>
          <a:p>
            <a:pPr marL="0" indent="0">
              <a:buNone/>
            </a:pPr>
            <a:endParaRPr lang="en-US" dirty="0" smtClean="0"/>
          </a:p>
          <a:p>
            <a:pPr marL="0" indent="0">
              <a:buNone/>
            </a:pPr>
            <a:r>
              <a:rPr lang="en-US" dirty="0" smtClean="0"/>
              <a:t>Classes are split between a CMS building on a UNCC campus and actual college courses at the School of Education at UNCC. Also, this program goes from grades 9- 13.</a:t>
            </a:r>
          </a:p>
          <a:p>
            <a:pPr marL="0" indent="0">
              <a:buNone/>
            </a:pPr>
            <a:endParaRPr lang="en-US" dirty="0" smtClean="0"/>
          </a:p>
          <a:p>
            <a:pPr marL="0" indent="0">
              <a:buNone/>
            </a:pPr>
            <a:endParaRPr lang="en-US" dirty="0"/>
          </a:p>
          <a:p>
            <a:pPr marL="0" indent="0">
              <a:buNone/>
            </a:pPr>
            <a:r>
              <a:rPr lang="en-US" dirty="0" smtClean="0"/>
              <a:t>*to play sports, you will have to ride a bus to your home school</a:t>
            </a:r>
          </a:p>
          <a:p>
            <a:pPr marL="0" indent="0">
              <a:buNone/>
            </a:pPr>
            <a:endParaRPr lang="en-US" dirty="0"/>
          </a:p>
        </p:txBody>
      </p:sp>
      <p:pic>
        <p:nvPicPr>
          <p:cNvPr id="12290" name="Picture 2" descr="http://inside.uncc.edu/sites/inside.uncc.edu/files/styles/medium/public/fields/news_features/detail_image/syc-370px-CMS-logo.fw__2.png?itok=6lknKW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2081212"/>
            <a:ext cx="2557047" cy="3388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431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41061"/>
            <a:ext cx="11121571" cy="1325563"/>
          </a:xfrm>
        </p:spPr>
        <p:txBody>
          <a:bodyPr/>
          <a:lstStyle/>
          <a:p>
            <a:r>
              <a:rPr lang="en-US" b="1" u="sng" dirty="0" smtClean="0"/>
              <a:t>Hawthorne Academy of Health Sciences</a:t>
            </a:r>
            <a:endParaRPr lang="en-US" b="1" u="sng" dirty="0"/>
          </a:p>
        </p:txBody>
      </p:sp>
      <p:sp>
        <p:nvSpPr>
          <p:cNvPr id="3" name="Content Placeholder 2"/>
          <p:cNvSpPr>
            <a:spLocks noGrp="1"/>
          </p:cNvSpPr>
          <p:nvPr>
            <p:ph idx="1"/>
          </p:nvPr>
        </p:nvSpPr>
        <p:spPr>
          <a:xfrm>
            <a:off x="0" y="3298371"/>
            <a:ext cx="12192000" cy="3592286"/>
          </a:xfrm>
        </p:spPr>
        <p:txBody>
          <a:bodyPr>
            <a:normAutofit/>
          </a:bodyPr>
          <a:lstStyle/>
          <a:p>
            <a:pPr marL="0" indent="0">
              <a:buNone/>
            </a:pPr>
            <a:r>
              <a:rPr lang="en-US" sz="2000" dirty="0" smtClean="0"/>
              <a:t>Prepares students for careers in medicine and the health and life sciences. This program provides an advanced curriculum with courses, partnerships, and activities that relate specifically to the medical field.</a:t>
            </a:r>
          </a:p>
          <a:p>
            <a:pPr marL="0" indent="0">
              <a:buNone/>
            </a:pPr>
            <a:endParaRPr lang="en-US" sz="2000" dirty="0"/>
          </a:p>
          <a:p>
            <a:pPr marL="0" indent="0">
              <a:buNone/>
            </a:pPr>
            <a:r>
              <a:rPr lang="en-US" sz="2000" dirty="0" smtClean="0"/>
              <a:t>Access to college-level courses that lead to a post-secondary certificate, associate’s degree and/or industry certification through partnership with CPCC.</a:t>
            </a:r>
          </a:p>
          <a:p>
            <a:pPr marL="0" indent="0">
              <a:buNone/>
            </a:pPr>
            <a:endParaRPr lang="en-US" sz="2000" dirty="0"/>
          </a:p>
          <a:p>
            <a:pPr marL="0" indent="0">
              <a:buNone/>
            </a:pPr>
            <a:r>
              <a:rPr lang="en-US" sz="2000" dirty="0" smtClean="0"/>
              <a:t>*to play sports, you will have to ride a bus to your home school although this school does have intramural sports. </a:t>
            </a:r>
          </a:p>
        </p:txBody>
      </p:sp>
      <p:pic>
        <p:nvPicPr>
          <p:cNvPr id="13314" name="Picture 2" descr="Image result for hawthorne academy of health scienc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6419" y="963384"/>
            <a:ext cx="3657066" cy="2090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292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7829" y="365125"/>
            <a:ext cx="11121571" cy="1325563"/>
          </a:xfrm>
        </p:spPr>
        <p:txBody>
          <a:bodyPr/>
          <a:lstStyle/>
          <a:p>
            <a:r>
              <a:rPr lang="en-US" b="1" u="sng" dirty="0" smtClean="0"/>
              <a:t>Hawthorne Academy of Public Services</a:t>
            </a:r>
            <a:endParaRPr lang="en-US" b="1" u="sng" dirty="0"/>
          </a:p>
        </p:txBody>
      </p:sp>
      <p:sp>
        <p:nvSpPr>
          <p:cNvPr id="3" name="Content Placeholder 2"/>
          <p:cNvSpPr>
            <a:spLocks noGrp="1"/>
          </p:cNvSpPr>
          <p:nvPr>
            <p:ph idx="1"/>
          </p:nvPr>
        </p:nvSpPr>
        <p:spPr>
          <a:xfrm>
            <a:off x="4923233" y="1690688"/>
            <a:ext cx="7127253" cy="5167312"/>
          </a:xfrm>
        </p:spPr>
        <p:txBody>
          <a:bodyPr>
            <a:normAutofit fontScale="92500"/>
          </a:bodyPr>
          <a:lstStyle/>
          <a:p>
            <a:pPr marL="0" indent="0">
              <a:buNone/>
            </a:pPr>
            <a:r>
              <a:rPr lang="en-US" dirty="0" smtClean="0"/>
              <a:t>Prepares students for careers related to </a:t>
            </a:r>
          </a:p>
          <a:p>
            <a:pPr marL="0" indent="0">
              <a:buNone/>
            </a:pPr>
            <a:r>
              <a:rPr lang="en-US" dirty="0"/>
              <a:t>	</a:t>
            </a:r>
            <a:r>
              <a:rPr lang="en-US" dirty="0" smtClean="0"/>
              <a:t>Public Service / Safety </a:t>
            </a:r>
          </a:p>
          <a:p>
            <a:pPr marL="0" indent="0">
              <a:buNone/>
            </a:pPr>
            <a:r>
              <a:rPr lang="en-US" dirty="0"/>
              <a:t>	</a:t>
            </a:r>
            <a:r>
              <a:rPr lang="en-US" dirty="0" smtClean="0"/>
              <a:t>	(law, government work, police/fire)</a:t>
            </a:r>
          </a:p>
          <a:p>
            <a:pPr marL="0" indent="0">
              <a:buNone/>
            </a:pPr>
            <a:r>
              <a:rPr lang="en-US" dirty="0"/>
              <a:t>	</a:t>
            </a:r>
            <a:r>
              <a:rPr lang="en-US" dirty="0" smtClean="0"/>
              <a:t>JROTC</a:t>
            </a:r>
            <a:r>
              <a:rPr lang="en-US" dirty="0"/>
              <a:t> </a:t>
            </a:r>
            <a:endParaRPr lang="en-US" dirty="0" smtClean="0"/>
          </a:p>
          <a:p>
            <a:pPr marL="0" indent="0">
              <a:buNone/>
            </a:pPr>
            <a:r>
              <a:rPr lang="en-US" dirty="0"/>
              <a:t>	</a:t>
            </a:r>
            <a:r>
              <a:rPr lang="en-US" dirty="0" smtClean="0"/>
              <a:t>	(US Military services) </a:t>
            </a:r>
          </a:p>
          <a:p>
            <a:pPr marL="0" indent="0">
              <a:buNone/>
            </a:pPr>
            <a:r>
              <a:rPr lang="en-US" dirty="0"/>
              <a:t>	</a:t>
            </a:r>
            <a:r>
              <a:rPr lang="en-US" dirty="0" smtClean="0"/>
              <a:t>Arabic</a:t>
            </a:r>
            <a:r>
              <a:rPr lang="en-US" dirty="0"/>
              <a:t> </a:t>
            </a:r>
            <a:endParaRPr lang="en-US" dirty="0" smtClean="0"/>
          </a:p>
          <a:p>
            <a:pPr marL="0" indent="0">
              <a:buNone/>
            </a:pPr>
            <a:r>
              <a:rPr lang="en-US" dirty="0"/>
              <a:t>	</a:t>
            </a:r>
            <a:r>
              <a:rPr lang="en-US" dirty="0" smtClean="0"/>
              <a:t>	(Middle Eastern and/or global affairs) </a:t>
            </a:r>
          </a:p>
          <a:p>
            <a:pPr marL="0" indent="0">
              <a:buNone/>
            </a:pPr>
            <a:endParaRPr lang="en-US" dirty="0"/>
          </a:p>
          <a:p>
            <a:pPr marL="0" indent="0">
              <a:buNone/>
            </a:pPr>
            <a:r>
              <a:rPr lang="en-US" dirty="0" smtClean="0"/>
              <a:t>*to play sports, you will have to ride a bus to your home school although this school does have intramural sports. </a:t>
            </a:r>
          </a:p>
          <a:p>
            <a:pPr marL="0" indent="0">
              <a:buNone/>
            </a:pPr>
            <a:endParaRPr lang="en-US" dirty="0"/>
          </a:p>
        </p:txBody>
      </p:sp>
      <p:pic>
        <p:nvPicPr>
          <p:cNvPr id="14338" name="Picture 2" descr="Image result for public serv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517" y="1980746"/>
            <a:ext cx="4571716" cy="3657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240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 y="250825"/>
            <a:ext cx="11121571" cy="1325563"/>
          </a:xfrm>
        </p:spPr>
        <p:txBody>
          <a:bodyPr/>
          <a:lstStyle/>
          <a:p>
            <a:r>
              <a:rPr lang="en-US" b="1" u="sng" dirty="0" smtClean="0"/>
              <a:t>Performance Learning Center</a:t>
            </a:r>
            <a:endParaRPr lang="en-US" b="1" u="sng" dirty="0"/>
          </a:p>
        </p:txBody>
      </p:sp>
      <p:sp>
        <p:nvSpPr>
          <p:cNvPr id="3" name="Content Placeholder 2"/>
          <p:cNvSpPr>
            <a:spLocks noGrp="1"/>
          </p:cNvSpPr>
          <p:nvPr>
            <p:ph idx="1"/>
          </p:nvPr>
        </p:nvSpPr>
        <p:spPr>
          <a:xfrm>
            <a:off x="261258" y="3494314"/>
            <a:ext cx="11674928" cy="3151415"/>
          </a:xfrm>
        </p:spPr>
        <p:txBody>
          <a:bodyPr>
            <a:normAutofit fontScale="92500" lnSpcReduction="10000"/>
          </a:bodyPr>
          <a:lstStyle/>
          <a:p>
            <a:pPr marL="0" indent="0">
              <a:buNone/>
            </a:pPr>
            <a:r>
              <a:rPr lang="en-US" dirty="0" smtClean="0"/>
              <a:t>Non-traditional, blended learning high school academic program. Some courses are in person on the school campus and others are online. Rather than 8 courses a year, students take 10 courses a year.</a:t>
            </a:r>
            <a:endParaRPr lang="en-US" dirty="0"/>
          </a:p>
          <a:p>
            <a:pPr marL="0" indent="0">
              <a:buNone/>
            </a:pPr>
            <a:endParaRPr lang="en-US" dirty="0" smtClean="0"/>
          </a:p>
          <a:p>
            <a:pPr marL="0" indent="0">
              <a:buNone/>
            </a:pPr>
            <a:r>
              <a:rPr lang="en-US" dirty="0" smtClean="0"/>
              <a:t>There is a computer lab on campus for students who need access to computers to complete their online courses. </a:t>
            </a:r>
          </a:p>
          <a:p>
            <a:pPr marL="0" indent="0">
              <a:buNone/>
            </a:pPr>
            <a:endParaRPr lang="en-US" dirty="0" smtClean="0"/>
          </a:p>
          <a:p>
            <a:pPr marL="0" indent="0">
              <a:buNone/>
            </a:pPr>
            <a:r>
              <a:rPr lang="en-US" dirty="0" smtClean="0"/>
              <a:t>Ideal students for this program are self-motivated and accountable. </a:t>
            </a:r>
            <a:endParaRPr lang="en-US" dirty="0"/>
          </a:p>
        </p:txBody>
      </p:sp>
      <p:pic>
        <p:nvPicPr>
          <p:cNvPr id="15362" name="Picture 2" descr="Image result for performance learning center high school charlotte n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2807" y="1404258"/>
            <a:ext cx="4811829" cy="2090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297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11121571" cy="1325563"/>
          </a:xfrm>
        </p:spPr>
        <p:txBody>
          <a:bodyPr/>
          <a:lstStyle/>
          <a:p>
            <a:r>
              <a:rPr lang="en-US" b="1" u="sng" dirty="0" smtClean="0"/>
              <a:t>How to apply to magnet lottery</a:t>
            </a:r>
            <a:endParaRPr lang="en-US" b="1" u="sng" dirty="0"/>
          </a:p>
        </p:txBody>
      </p:sp>
      <p:sp>
        <p:nvSpPr>
          <p:cNvPr id="3" name="Content Placeholder 2"/>
          <p:cNvSpPr>
            <a:spLocks noGrp="1"/>
          </p:cNvSpPr>
          <p:nvPr>
            <p:ph idx="1"/>
          </p:nvPr>
        </p:nvSpPr>
        <p:spPr>
          <a:xfrm>
            <a:off x="228599" y="1551214"/>
            <a:ext cx="11789229" cy="5078185"/>
          </a:xfrm>
        </p:spPr>
        <p:txBody>
          <a:bodyPr/>
          <a:lstStyle/>
          <a:p>
            <a:pPr marL="0" indent="0">
              <a:buNone/>
            </a:pPr>
            <a:r>
              <a:rPr lang="en-US" dirty="0" smtClean="0">
                <a:hlinkClick r:id="rId2"/>
              </a:rPr>
              <a:t>www.cmschoice.org</a:t>
            </a:r>
            <a:endParaRPr lang="en-US" dirty="0" smtClean="0"/>
          </a:p>
          <a:p>
            <a:pPr marL="0" indent="0">
              <a:buNone/>
            </a:pPr>
            <a:endParaRPr lang="en-US" dirty="0" smtClean="0"/>
          </a:p>
          <a:p>
            <a:pPr marL="0" indent="0">
              <a:buNone/>
            </a:pPr>
            <a:r>
              <a:rPr lang="en-US" dirty="0" smtClean="0"/>
              <a:t>Complete application with top three choices</a:t>
            </a:r>
          </a:p>
          <a:p>
            <a:pPr marL="0" indent="0">
              <a:lnSpc>
                <a:spcPct val="100000"/>
              </a:lnSpc>
              <a:spcBef>
                <a:spcPts val="0"/>
              </a:spcBef>
              <a:buNone/>
            </a:pPr>
            <a:r>
              <a:rPr lang="en-US" dirty="0" smtClean="0"/>
              <a:t>    Lottery Application Round </a:t>
            </a:r>
            <a:r>
              <a:rPr lang="en-US" dirty="0"/>
              <a:t>1</a:t>
            </a:r>
            <a:r>
              <a:rPr lang="en-US" dirty="0" smtClean="0"/>
              <a:t>: November 30 – January 7 (ends at 10 pm)</a:t>
            </a:r>
          </a:p>
          <a:p>
            <a:pPr marL="0" indent="0">
              <a:lnSpc>
                <a:spcPct val="100000"/>
              </a:lnSpc>
              <a:spcBef>
                <a:spcPts val="0"/>
              </a:spcBef>
              <a:buNone/>
            </a:pPr>
            <a:r>
              <a:rPr lang="en-US" sz="1800" dirty="0"/>
              <a:t>	</a:t>
            </a:r>
            <a:r>
              <a:rPr lang="en-US" sz="1800" dirty="0" smtClean="0"/>
              <a:t>*for your best chance of getting into the program you want, you should apply to Round 1. If you do not get your 	first choice, you should </a:t>
            </a:r>
            <a:r>
              <a:rPr lang="en-US" sz="1800" b="1" dirty="0" smtClean="0"/>
              <a:t>not</a:t>
            </a:r>
            <a:r>
              <a:rPr lang="en-US" sz="1800" dirty="0" smtClean="0"/>
              <a:t> reapply during Round 2, as this will bump you down on the waiting list from the Round 	1 results. </a:t>
            </a:r>
          </a:p>
          <a:p>
            <a:pPr marL="0" indent="0">
              <a:lnSpc>
                <a:spcPct val="100000"/>
              </a:lnSpc>
              <a:spcBef>
                <a:spcPts val="0"/>
              </a:spcBef>
              <a:buNone/>
            </a:pPr>
            <a:r>
              <a:rPr lang="en-US" sz="1800" dirty="0"/>
              <a:t>	</a:t>
            </a:r>
            <a:r>
              <a:rPr lang="en-US" sz="1800" b="1" i="1" dirty="0" smtClean="0"/>
              <a:t>LOTTERY RESULTS FROM ROUND 1 WILL BE MAILED TO HOME ADDRESS IN MID TO LATE JANUARY</a:t>
            </a:r>
          </a:p>
          <a:p>
            <a:pPr marL="0" indent="0">
              <a:lnSpc>
                <a:spcPct val="100000"/>
              </a:lnSpc>
              <a:spcBef>
                <a:spcPts val="0"/>
              </a:spcBef>
              <a:buNone/>
            </a:pPr>
            <a:r>
              <a:rPr lang="en-US" sz="1800" b="1" i="1" dirty="0" smtClean="0"/>
              <a:t>                *If you have questions about your lottery results, bring this into school for Dr. Ellison to review once you receive it </a:t>
            </a:r>
          </a:p>
          <a:p>
            <a:pPr marL="0" indent="0">
              <a:lnSpc>
                <a:spcPct val="100000"/>
              </a:lnSpc>
              <a:spcBef>
                <a:spcPts val="0"/>
              </a:spcBef>
              <a:buNone/>
            </a:pPr>
            <a:endParaRPr lang="en-US" dirty="0" smtClean="0"/>
          </a:p>
          <a:p>
            <a:pPr marL="0" indent="0">
              <a:lnSpc>
                <a:spcPct val="100000"/>
              </a:lnSpc>
              <a:spcBef>
                <a:spcPts val="0"/>
              </a:spcBef>
              <a:buNone/>
            </a:pPr>
            <a:r>
              <a:rPr lang="en-US" dirty="0" smtClean="0"/>
              <a:t>    Lottery Application Round 2: January 18 – February 11</a:t>
            </a:r>
          </a:p>
          <a:p>
            <a:pPr marL="457200" lvl="1" indent="0">
              <a:lnSpc>
                <a:spcPct val="100000"/>
              </a:lnSpc>
              <a:spcBef>
                <a:spcPts val="0"/>
              </a:spcBef>
              <a:buNone/>
            </a:pPr>
            <a:r>
              <a:rPr lang="en-US" sz="1600" b="1" i="1" dirty="0" smtClean="0"/>
              <a:t>	</a:t>
            </a:r>
            <a:r>
              <a:rPr lang="en-US" sz="1800" b="1" i="1" dirty="0" smtClean="0"/>
              <a:t>LOTTERY RESULTS FROM ROUND 2 WILL BE MAILED TO HOME ADDRESS IN LATE FEBRUARY</a:t>
            </a:r>
          </a:p>
          <a:p>
            <a:pPr marL="457200" lvl="1" indent="0">
              <a:lnSpc>
                <a:spcPct val="100000"/>
              </a:lnSpc>
              <a:spcBef>
                <a:spcPts val="0"/>
              </a:spcBef>
              <a:buNone/>
            </a:pPr>
            <a:r>
              <a:rPr lang="en-US" sz="1800" b="1" i="1" dirty="0" smtClean="0"/>
              <a:t>       *If you have questions about your lottery results, bring this into school for Dr. Ellison to review once you receive it</a:t>
            </a:r>
          </a:p>
          <a:p>
            <a:pPr marL="0" indent="0">
              <a:lnSpc>
                <a:spcPct val="100000"/>
              </a:lnSpc>
              <a:spcBef>
                <a:spcPts val="0"/>
              </a:spcBef>
              <a:buNone/>
            </a:pPr>
            <a:endParaRPr lang="en-US" dirty="0"/>
          </a:p>
        </p:txBody>
      </p:sp>
    </p:spTree>
    <p:extLst>
      <p:ext uri="{BB962C8B-B14F-4D97-AF65-F5344CB8AC3E}">
        <p14:creationId xmlns:p14="http://schemas.microsoft.com/office/powerpoint/2010/main" val="1019350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11121571" cy="1325563"/>
          </a:xfrm>
        </p:spPr>
        <p:txBody>
          <a:bodyPr/>
          <a:lstStyle/>
          <a:p>
            <a:r>
              <a:rPr lang="en-US" b="1" u="sng" dirty="0" smtClean="0"/>
              <a:t>Questions?</a:t>
            </a:r>
            <a:endParaRPr lang="en-US" b="1" u="sng" dirty="0"/>
          </a:p>
        </p:txBody>
      </p:sp>
      <p:sp>
        <p:nvSpPr>
          <p:cNvPr id="3" name="Content Placeholder 2"/>
          <p:cNvSpPr>
            <a:spLocks noGrp="1"/>
          </p:cNvSpPr>
          <p:nvPr>
            <p:ph idx="1"/>
          </p:nvPr>
        </p:nvSpPr>
        <p:spPr>
          <a:xfrm>
            <a:off x="88900" y="1325564"/>
            <a:ext cx="11847286" cy="5303836"/>
          </a:xfrm>
        </p:spPr>
        <p:txBody>
          <a:bodyPr/>
          <a:lstStyle/>
          <a:p>
            <a:pPr marL="0" indent="0">
              <a:lnSpc>
                <a:spcPct val="100000"/>
              </a:lnSpc>
              <a:spcBef>
                <a:spcPts val="0"/>
              </a:spcBef>
              <a:buNone/>
            </a:pPr>
            <a:r>
              <a:rPr lang="en-US" dirty="0" smtClean="0"/>
              <a:t>If you have questions, please contact Dr. Ellison at 980-343-6018 </a:t>
            </a:r>
            <a:r>
              <a:rPr lang="en-US" smtClean="0"/>
              <a:t>or </a:t>
            </a:r>
            <a:r>
              <a:rPr lang="en-US" smtClean="0">
                <a:hlinkClick r:id="rId2"/>
              </a:rPr>
              <a:t>meleahr.ellison@cms.k12.nc.us</a:t>
            </a:r>
            <a:endParaRPr lang="en-US" dirty="0" smtClean="0"/>
          </a:p>
          <a:p>
            <a:pPr marL="0" indent="0">
              <a:lnSpc>
                <a:spcPct val="100000"/>
              </a:lnSpc>
              <a:spcBef>
                <a:spcPts val="0"/>
              </a:spcBef>
              <a:buNone/>
            </a:pPr>
            <a:endParaRPr lang="en-US" dirty="0"/>
          </a:p>
          <a:p>
            <a:pPr marL="0" indent="0">
              <a:lnSpc>
                <a:spcPct val="100000"/>
              </a:lnSpc>
              <a:spcBef>
                <a:spcPts val="0"/>
              </a:spcBef>
              <a:buNone/>
            </a:pPr>
            <a:r>
              <a:rPr lang="en-US" dirty="0" smtClean="0"/>
              <a:t>CMS Magnet can be reached at 980-343-5030 or online at </a:t>
            </a:r>
            <a:r>
              <a:rPr lang="en-US" u="sng" dirty="0" smtClean="0">
                <a:solidFill>
                  <a:srgbClr val="0070C0"/>
                </a:solidFill>
              </a:rPr>
              <a:t>CMSchoice.org</a:t>
            </a:r>
          </a:p>
          <a:p>
            <a:pPr marL="0" indent="0">
              <a:lnSpc>
                <a:spcPct val="100000"/>
              </a:lnSpc>
              <a:spcBef>
                <a:spcPts val="0"/>
              </a:spcBef>
              <a:buNone/>
            </a:pPr>
            <a:r>
              <a:rPr lang="en-US" dirty="0"/>
              <a:t>	</a:t>
            </a:r>
            <a:r>
              <a:rPr lang="en-US" dirty="0" smtClean="0"/>
              <a:t>- Information on magnet options and open house dates</a:t>
            </a:r>
          </a:p>
          <a:p>
            <a:pPr marL="0" indent="0">
              <a:lnSpc>
                <a:spcPct val="100000"/>
              </a:lnSpc>
              <a:spcBef>
                <a:spcPts val="0"/>
              </a:spcBef>
              <a:buNone/>
            </a:pPr>
            <a:r>
              <a:rPr lang="en-US" dirty="0"/>
              <a:t>	</a:t>
            </a:r>
            <a:r>
              <a:rPr lang="en-US" dirty="0" smtClean="0"/>
              <a:t>- Key dates</a:t>
            </a:r>
          </a:p>
          <a:p>
            <a:pPr marL="0" indent="0">
              <a:lnSpc>
                <a:spcPct val="100000"/>
              </a:lnSpc>
              <a:spcBef>
                <a:spcPts val="0"/>
              </a:spcBef>
              <a:buNone/>
            </a:pPr>
            <a:r>
              <a:rPr lang="en-US" dirty="0"/>
              <a:t>	</a:t>
            </a:r>
            <a:r>
              <a:rPr lang="en-US" dirty="0" smtClean="0"/>
              <a:t>- Transportation Zones (most Ashley Park scholars are in the Violet zone)</a:t>
            </a:r>
          </a:p>
        </p:txBody>
      </p:sp>
    </p:spTree>
    <p:extLst>
      <p:ext uri="{BB962C8B-B14F-4D97-AF65-F5344CB8AC3E}">
        <p14:creationId xmlns:p14="http://schemas.microsoft.com/office/powerpoint/2010/main" val="3631317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85500" cy="1325563"/>
          </a:xfrm>
        </p:spPr>
        <p:txBody>
          <a:bodyPr/>
          <a:lstStyle/>
          <a:p>
            <a:r>
              <a:rPr lang="en-US" b="1" u="sng" dirty="0" smtClean="0"/>
              <a:t>What are my choices in regards to high school?</a:t>
            </a:r>
            <a:endParaRPr lang="en-US" b="1" u="sng" dirty="0"/>
          </a:p>
        </p:txBody>
      </p:sp>
      <p:sp>
        <p:nvSpPr>
          <p:cNvPr id="3" name="Content Placeholder 2"/>
          <p:cNvSpPr>
            <a:spLocks noGrp="1"/>
          </p:cNvSpPr>
          <p:nvPr>
            <p:ph idx="1"/>
          </p:nvPr>
        </p:nvSpPr>
        <p:spPr>
          <a:xfrm>
            <a:off x="838200" y="1825625"/>
            <a:ext cx="10871200" cy="4351338"/>
          </a:xfrm>
        </p:spPr>
        <p:txBody>
          <a:bodyPr/>
          <a:lstStyle/>
          <a:p>
            <a:r>
              <a:rPr lang="en-US" dirty="0" smtClean="0"/>
              <a:t>Home School (based on where you live)</a:t>
            </a:r>
          </a:p>
          <a:p>
            <a:pPr marL="0" indent="0">
              <a:buNone/>
            </a:pPr>
            <a:endParaRPr lang="en-US" dirty="0" smtClean="0"/>
          </a:p>
          <a:p>
            <a:r>
              <a:rPr lang="en-US" dirty="0" smtClean="0"/>
              <a:t>Student Reassignment Request</a:t>
            </a:r>
          </a:p>
          <a:p>
            <a:pPr marL="0" indent="0">
              <a:buNone/>
            </a:pPr>
            <a:r>
              <a:rPr lang="en-US" dirty="0" smtClean="0">
                <a:hlinkClick r:id="rId2"/>
              </a:rPr>
              <a:t>http://www.cms.k12.nc.us/cmsdepartments/StudentPlacement/Pages/RequestforReassignmentTransfer.aspx</a:t>
            </a:r>
            <a:endParaRPr lang="en-US" dirty="0" smtClean="0"/>
          </a:p>
          <a:p>
            <a:pPr marL="0" indent="0">
              <a:buNone/>
            </a:pPr>
            <a:endParaRPr lang="en-US" dirty="0" smtClean="0"/>
          </a:p>
          <a:p>
            <a:r>
              <a:rPr lang="en-US" dirty="0" smtClean="0"/>
              <a:t>Magnet Programs (based on where you live)</a:t>
            </a:r>
          </a:p>
          <a:p>
            <a:pPr marL="0" indent="0">
              <a:buNone/>
            </a:pPr>
            <a:r>
              <a:rPr lang="en-US" u="sng" dirty="0" smtClean="0">
                <a:solidFill>
                  <a:srgbClr val="0070C0"/>
                </a:solidFill>
              </a:rPr>
              <a:t>CMSchoice.org</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186351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24732"/>
            <a:ext cx="11448143" cy="1325563"/>
          </a:xfrm>
        </p:spPr>
        <p:txBody>
          <a:bodyPr/>
          <a:lstStyle/>
          <a:p>
            <a:r>
              <a:rPr lang="en-US" b="1" u="sng" dirty="0" smtClean="0"/>
              <a:t>What do I do if I want to attend my home school?</a:t>
            </a:r>
            <a:endParaRPr lang="en-US" b="1" u="sng" dirty="0"/>
          </a:p>
        </p:txBody>
      </p:sp>
      <p:sp>
        <p:nvSpPr>
          <p:cNvPr id="3" name="Content Placeholder 2"/>
          <p:cNvSpPr>
            <a:spLocks noGrp="1"/>
          </p:cNvSpPr>
          <p:nvPr>
            <p:ph idx="1"/>
          </p:nvPr>
        </p:nvSpPr>
        <p:spPr>
          <a:xfrm>
            <a:off x="228600" y="1012371"/>
            <a:ext cx="8066314" cy="5845629"/>
          </a:xfrm>
        </p:spPr>
        <p:txBody>
          <a:bodyPr>
            <a:normAutofit lnSpcReduction="10000"/>
          </a:bodyPr>
          <a:lstStyle/>
          <a:p>
            <a:pPr marL="0" indent="0">
              <a:buNone/>
            </a:pPr>
            <a:r>
              <a:rPr lang="en-US" u="sng" dirty="0" smtClean="0"/>
              <a:t>Academy of Information </a:t>
            </a:r>
            <a:r>
              <a:rPr lang="en-US" dirty="0" smtClean="0"/>
              <a:t>– Multimedia </a:t>
            </a:r>
            <a:r>
              <a:rPr lang="en-US" dirty="0"/>
              <a:t>W</a:t>
            </a:r>
            <a:r>
              <a:rPr lang="en-US" dirty="0" smtClean="0"/>
              <a:t>ebpage </a:t>
            </a:r>
            <a:r>
              <a:rPr lang="en-US" dirty="0"/>
              <a:t>D</a:t>
            </a:r>
            <a:r>
              <a:rPr lang="en-US" dirty="0" smtClean="0"/>
              <a:t>esign and Computer Programming </a:t>
            </a:r>
          </a:p>
          <a:p>
            <a:pPr marL="0" indent="0">
              <a:buNone/>
            </a:pPr>
            <a:r>
              <a:rPr lang="en-US" sz="2400" dirty="0" smtClean="0"/>
              <a:t>     *cohort model – students are in all of the same core and   </a:t>
            </a:r>
          </a:p>
          <a:p>
            <a:pPr marL="0" indent="0">
              <a:buNone/>
            </a:pPr>
            <a:r>
              <a:rPr lang="en-US" sz="2400" dirty="0"/>
              <a:t> </a:t>
            </a:r>
            <a:r>
              <a:rPr lang="en-US" sz="2400" dirty="0" smtClean="0"/>
              <a:t>     elective courses</a:t>
            </a:r>
          </a:p>
          <a:p>
            <a:pPr marL="0" indent="0">
              <a:buNone/>
            </a:pPr>
            <a:endParaRPr lang="en-US" dirty="0"/>
          </a:p>
          <a:p>
            <a:pPr marL="0" indent="0">
              <a:buNone/>
            </a:pPr>
            <a:r>
              <a:rPr lang="en-US" u="sng" dirty="0" smtClean="0"/>
              <a:t>Health Science Pathway </a:t>
            </a:r>
            <a:r>
              <a:rPr lang="en-US" dirty="0" smtClean="0"/>
              <a:t>– Biomedical Technology, Human Body Systems, Medical Interventions</a:t>
            </a:r>
          </a:p>
          <a:p>
            <a:pPr marL="0" indent="0">
              <a:buNone/>
            </a:pPr>
            <a:endParaRPr lang="en-US" dirty="0"/>
          </a:p>
          <a:p>
            <a:pPr marL="0" indent="0">
              <a:buNone/>
            </a:pPr>
            <a:r>
              <a:rPr lang="en-US" u="sng" dirty="0" smtClean="0"/>
              <a:t>Business and Entrepreneurship Pathway </a:t>
            </a:r>
            <a:r>
              <a:rPr lang="en-US" dirty="0" smtClean="0"/>
              <a:t>– Construction Tech, Cosmetology, Interior/Apparel Design</a:t>
            </a:r>
          </a:p>
          <a:p>
            <a:pPr marL="0" indent="0">
              <a:buNone/>
            </a:pPr>
            <a:endParaRPr lang="en-US" dirty="0"/>
          </a:p>
          <a:p>
            <a:pPr marL="0" indent="0">
              <a:buNone/>
            </a:pPr>
            <a:r>
              <a:rPr lang="en-US" u="sng" dirty="0" smtClean="0"/>
              <a:t>Hospitality and Tourism Pathway </a:t>
            </a:r>
            <a:r>
              <a:rPr lang="en-US" dirty="0" smtClean="0"/>
              <a:t>– Sports and Entertainment, Culinary Arts</a:t>
            </a:r>
            <a:endParaRPr lang="en-US" dirty="0"/>
          </a:p>
        </p:txBody>
      </p:sp>
      <p:pic>
        <p:nvPicPr>
          <p:cNvPr id="2050" name="Picture 2" descr="Image result for west charlotte high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4914" y="1200831"/>
            <a:ext cx="3153229" cy="23491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3129" y="3738448"/>
            <a:ext cx="2388507" cy="2871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786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365125"/>
            <a:ext cx="12192000" cy="1325563"/>
          </a:xfrm>
        </p:spPr>
        <p:txBody>
          <a:bodyPr/>
          <a:lstStyle/>
          <a:p>
            <a:r>
              <a:rPr lang="en-US" b="1" u="sng" dirty="0" smtClean="0"/>
              <a:t>What are magnet programs and what are my options?</a:t>
            </a:r>
            <a:endParaRPr lang="en-US" b="1" u="sng" dirty="0"/>
          </a:p>
        </p:txBody>
      </p:sp>
      <p:sp>
        <p:nvSpPr>
          <p:cNvPr id="3" name="Content Placeholder 2"/>
          <p:cNvSpPr>
            <a:spLocks noGrp="1"/>
          </p:cNvSpPr>
          <p:nvPr>
            <p:ph idx="1"/>
          </p:nvPr>
        </p:nvSpPr>
        <p:spPr>
          <a:xfrm>
            <a:off x="3946072" y="1690688"/>
            <a:ext cx="8245928" cy="5339443"/>
          </a:xfrm>
        </p:spPr>
        <p:txBody>
          <a:bodyPr>
            <a:normAutofit/>
          </a:bodyPr>
          <a:lstStyle/>
          <a:p>
            <a:pPr marL="0" indent="0">
              <a:buNone/>
            </a:pPr>
            <a:r>
              <a:rPr lang="en-US" sz="2400" dirty="0" smtClean="0"/>
              <a:t>Magnet programs are educational programs that have specific focuses in addition to the traditional academic requirements.</a:t>
            </a:r>
            <a:endParaRPr lang="en-US" sz="2400" dirty="0"/>
          </a:p>
          <a:p>
            <a:pPr marL="0" indent="0">
              <a:buNone/>
            </a:pPr>
            <a:r>
              <a:rPr lang="en-US" sz="2400" dirty="0" smtClean="0"/>
              <a:t>		Specific Focus + Academics</a:t>
            </a:r>
          </a:p>
          <a:p>
            <a:pPr marL="0" indent="0">
              <a:buNone/>
            </a:pPr>
            <a:endParaRPr lang="en-US" sz="2400" dirty="0"/>
          </a:p>
          <a:p>
            <a:pPr marL="0" indent="0">
              <a:buNone/>
            </a:pPr>
            <a:r>
              <a:rPr lang="en-US" sz="2400" dirty="0" smtClean="0"/>
              <a:t>Students apply to the magnet lottery by choosing their top three choices. Students names are drawn semi-randomly with some weight given to student diversity. </a:t>
            </a:r>
          </a:p>
          <a:p>
            <a:pPr marL="0" indent="0">
              <a:buNone/>
            </a:pPr>
            <a:endParaRPr lang="en-US" sz="2400" dirty="0"/>
          </a:p>
          <a:p>
            <a:pPr marL="0" indent="0">
              <a:buNone/>
            </a:pPr>
            <a:r>
              <a:rPr lang="en-US" sz="2400" dirty="0"/>
              <a:t>S</a:t>
            </a:r>
            <a:r>
              <a:rPr lang="en-US" sz="2400" dirty="0" smtClean="0"/>
              <a:t>ibling guarantee – if a student has an older sibling who is currently enrolled in a magnet program and will be for the following school year, any incoming sibling will be guaranteed a spot in that same magnet program as long as both siblings live at the same home address. </a:t>
            </a:r>
            <a:endParaRPr lang="en-US" sz="2400" dirty="0"/>
          </a:p>
        </p:txBody>
      </p:sp>
      <p:pic>
        <p:nvPicPr>
          <p:cNvPr id="4098" name="Picture 2" descr="Image result for magnet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7" y="2035175"/>
            <a:ext cx="361950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671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7829" y="365125"/>
            <a:ext cx="11121571" cy="1325563"/>
          </a:xfrm>
        </p:spPr>
        <p:txBody>
          <a:bodyPr/>
          <a:lstStyle/>
          <a:p>
            <a:r>
              <a:rPr lang="en-US" b="1" u="sng" dirty="0" smtClean="0"/>
              <a:t>West Charlotte IB Program</a:t>
            </a:r>
            <a:endParaRPr lang="en-US" b="1" u="sng" dirty="0"/>
          </a:p>
        </p:txBody>
      </p:sp>
      <p:sp>
        <p:nvSpPr>
          <p:cNvPr id="3" name="Content Placeholder 2"/>
          <p:cNvSpPr>
            <a:spLocks noGrp="1"/>
          </p:cNvSpPr>
          <p:nvPr>
            <p:ph idx="1"/>
          </p:nvPr>
        </p:nvSpPr>
        <p:spPr>
          <a:xfrm>
            <a:off x="266700" y="1690688"/>
            <a:ext cx="10871200" cy="5065712"/>
          </a:xfrm>
        </p:spPr>
        <p:txBody>
          <a:bodyPr>
            <a:normAutofit/>
          </a:bodyPr>
          <a:lstStyle/>
          <a:p>
            <a:pPr marL="0" indent="0">
              <a:buNone/>
            </a:pPr>
            <a:r>
              <a:rPr lang="en-US" dirty="0" smtClean="0"/>
              <a:t>“The International Baccalaureate…works with schools, governments, and international organizations to develop challenging programs of international education and rigorous assessment. Our programs encourage students across the world to become active, compassionate and lifelong learners who understand that other people, with their differences can also be right.” (ibo.org)</a:t>
            </a:r>
          </a:p>
          <a:p>
            <a:pPr marL="0" indent="0">
              <a:buNone/>
            </a:pPr>
            <a:endParaRPr lang="en-US" dirty="0"/>
          </a:p>
          <a:p>
            <a:pPr marL="0" indent="0">
              <a:buNone/>
            </a:pPr>
            <a:r>
              <a:rPr lang="en-US" dirty="0" smtClean="0"/>
              <a:t>Challenging work preparing you to be a global leader!</a:t>
            </a:r>
          </a:p>
          <a:p>
            <a:pPr marL="0" indent="0">
              <a:buNone/>
            </a:pPr>
            <a:endParaRPr lang="en-US" dirty="0"/>
          </a:p>
          <a:p>
            <a:pPr marL="0" indent="0">
              <a:buNone/>
            </a:pPr>
            <a:r>
              <a:rPr lang="en-US" sz="2400" dirty="0" smtClean="0"/>
              <a:t>*To apply to IB, scholar must have scored a level 3, 4, or 5 on 7</a:t>
            </a:r>
            <a:r>
              <a:rPr lang="en-US" sz="2400" baseline="30000" dirty="0" smtClean="0"/>
              <a:t>th</a:t>
            </a:r>
            <a:r>
              <a:rPr lang="en-US" sz="2400" dirty="0" smtClean="0"/>
              <a:t> grade</a:t>
            </a:r>
          </a:p>
          <a:p>
            <a:pPr marL="0" indent="0">
              <a:buNone/>
            </a:pPr>
            <a:r>
              <a:rPr lang="en-US" sz="2400" dirty="0" smtClean="0"/>
              <a:t>Reading EOG test</a:t>
            </a:r>
            <a:r>
              <a:rPr lang="en-US" sz="2400" dirty="0"/>
              <a:t> </a:t>
            </a:r>
            <a:r>
              <a:rPr lang="en-US" sz="2400" dirty="0" smtClean="0"/>
              <a:t>and have counselor recommendation.</a:t>
            </a:r>
          </a:p>
          <a:p>
            <a:pPr marL="0" indent="0">
              <a:buNone/>
            </a:pPr>
            <a:endParaRPr lang="en-US" sz="2000" dirty="0" smtClean="0"/>
          </a:p>
          <a:p>
            <a:pPr marL="0" indent="0">
              <a:buNone/>
            </a:pPr>
            <a:endParaRPr lang="en-US" sz="2000" dirty="0"/>
          </a:p>
        </p:txBody>
      </p:sp>
      <p:pic>
        <p:nvPicPr>
          <p:cNvPr id="4"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0893" y="3722120"/>
            <a:ext cx="2388507" cy="2871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469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7829" y="365125"/>
            <a:ext cx="11121571" cy="1325563"/>
          </a:xfrm>
        </p:spPr>
        <p:txBody>
          <a:bodyPr/>
          <a:lstStyle/>
          <a:p>
            <a:r>
              <a:rPr lang="en-US" b="1" u="sng" dirty="0" smtClean="0"/>
              <a:t>Harding IB Program</a:t>
            </a:r>
            <a:endParaRPr lang="en-US" b="1" u="sng" dirty="0"/>
          </a:p>
        </p:txBody>
      </p:sp>
      <p:sp>
        <p:nvSpPr>
          <p:cNvPr id="3" name="Content Placeholder 2"/>
          <p:cNvSpPr>
            <a:spLocks noGrp="1"/>
          </p:cNvSpPr>
          <p:nvPr>
            <p:ph idx="1"/>
          </p:nvPr>
        </p:nvSpPr>
        <p:spPr>
          <a:xfrm>
            <a:off x="3135086" y="1384300"/>
            <a:ext cx="8574314" cy="5270500"/>
          </a:xfrm>
        </p:spPr>
        <p:txBody>
          <a:bodyPr>
            <a:normAutofit lnSpcReduction="10000"/>
          </a:bodyPr>
          <a:lstStyle/>
          <a:p>
            <a:pPr marL="0" indent="0">
              <a:buNone/>
            </a:pPr>
            <a:r>
              <a:rPr lang="en-US" dirty="0" smtClean="0"/>
              <a:t>“The International Baccalaureate…works with schools, governments, and international organizations to develop challenging programs of international education and rigorous assessment. Our programs encourage students across the world to become active, compassionate and lifelong learners who understand that other people, with their differences can also be right.” (ibo.org)</a:t>
            </a:r>
          </a:p>
          <a:p>
            <a:pPr marL="0" indent="0">
              <a:buNone/>
            </a:pPr>
            <a:endParaRPr lang="en-US" dirty="0"/>
          </a:p>
          <a:p>
            <a:pPr marL="0" indent="0">
              <a:buNone/>
            </a:pPr>
            <a:r>
              <a:rPr lang="en-US" dirty="0" smtClean="0"/>
              <a:t>Challenging work preparing you to be a global leader!</a:t>
            </a:r>
          </a:p>
          <a:p>
            <a:pPr marL="0" indent="0">
              <a:buNone/>
            </a:pPr>
            <a:endParaRPr lang="en-US" dirty="0"/>
          </a:p>
          <a:p>
            <a:pPr marL="0" indent="0">
              <a:buNone/>
            </a:pPr>
            <a:r>
              <a:rPr lang="en-US" dirty="0"/>
              <a:t>*To apply to IB, scholar must have scored a level 3, 4, or 5 on 7</a:t>
            </a:r>
            <a:r>
              <a:rPr lang="en-US" baseline="30000" dirty="0"/>
              <a:t>th</a:t>
            </a:r>
            <a:r>
              <a:rPr lang="en-US" dirty="0"/>
              <a:t> </a:t>
            </a:r>
            <a:r>
              <a:rPr lang="en-US" dirty="0" smtClean="0"/>
              <a:t>grade Reading </a:t>
            </a:r>
            <a:r>
              <a:rPr lang="en-US" dirty="0"/>
              <a:t>EOG </a:t>
            </a:r>
            <a:r>
              <a:rPr lang="en-US" dirty="0" smtClean="0"/>
              <a:t>test and have counselor recommendation. </a:t>
            </a:r>
            <a:endParaRPr lang="en-US" dirty="0"/>
          </a:p>
          <a:p>
            <a:pPr marL="0" indent="0">
              <a:buNone/>
            </a:pPr>
            <a:endParaRPr lang="en-US" dirty="0" smtClean="0"/>
          </a:p>
          <a:p>
            <a:pPr marL="0" indent="0">
              <a:buNone/>
            </a:pPr>
            <a:endParaRPr lang="en-US" dirty="0"/>
          </a:p>
        </p:txBody>
      </p:sp>
      <p:pic>
        <p:nvPicPr>
          <p:cNvPr id="5122" name="Picture 2" descr="Image result for harding high school charlotte n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917" y="2609509"/>
            <a:ext cx="2682158" cy="264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349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7829" y="365125"/>
            <a:ext cx="11121571" cy="1325563"/>
          </a:xfrm>
        </p:spPr>
        <p:txBody>
          <a:bodyPr/>
          <a:lstStyle/>
          <a:p>
            <a:r>
              <a:rPr lang="en-US" b="1" u="sng" dirty="0" smtClean="0"/>
              <a:t>Harding Institute of Technology</a:t>
            </a:r>
            <a:endParaRPr lang="en-US" b="1" u="sng" dirty="0"/>
          </a:p>
        </p:txBody>
      </p:sp>
      <p:sp>
        <p:nvSpPr>
          <p:cNvPr id="3" name="Content Placeholder 2"/>
          <p:cNvSpPr>
            <a:spLocks noGrp="1"/>
          </p:cNvSpPr>
          <p:nvPr>
            <p:ph idx="1"/>
          </p:nvPr>
        </p:nvSpPr>
        <p:spPr>
          <a:xfrm>
            <a:off x="440871" y="1690688"/>
            <a:ext cx="8768443" cy="4992460"/>
          </a:xfrm>
        </p:spPr>
        <p:txBody>
          <a:bodyPr/>
          <a:lstStyle/>
          <a:p>
            <a:pPr marL="0" indent="0">
              <a:buNone/>
            </a:pPr>
            <a:r>
              <a:rPr lang="en-US" u="sng" dirty="0"/>
              <a:t>Automotive </a:t>
            </a:r>
            <a:r>
              <a:rPr lang="en-US" u="sng" dirty="0" smtClean="0"/>
              <a:t>Technology </a:t>
            </a:r>
            <a:r>
              <a:rPr lang="en-US" dirty="0" smtClean="0"/>
              <a:t>– engine theory, automotive maintenance, brake repair, electrical systems, trouble shooting, safety, test equipment, small engine repair, and measuring.</a:t>
            </a:r>
          </a:p>
          <a:p>
            <a:pPr marL="0" indent="0">
              <a:buNone/>
            </a:pPr>
            <a:endParaRPr lang="en-US" dirty="0" smtClean="0"/>
          </a:p>
          <a:p>
            <a:pPr marL="0" indent="0">
              <a:buNone/>
            </a:pPr>
            <a:r>
              <a:rPr lang="en-US" u="sng" dirty="0" smtClean="0"/>
              <a:t>Construction Technology </a:t>
            </a:r>
            <a:r>
              <a:rPr lang="en-US" dirty="0" smtClean="0"/>
              <a:t>– designing, planning, managing, building and maintaining built environments. </a:t>
            </a:r>
          </a:p>
          <a:p>
            <a:pPr marL="0" indent="0">
              <a:buNone/>
            </a:pPr>
            <a:endParaRPr lang="en-US" dirty="0" smtClean="0"/>
          </a:p>
          <a:p>
            <a:pPr marL="0" indent="0">
              <a:buNone/>
            </a:pPr>
            <a:r>
              <a:rPr lang="en-US" u="sng" dirty="0" smtClean="0"/>
              <a:t>3D </a:t>
            </a:r>
            <a:r>
              <a:rPr lang="en-US" u="sng" dirty="0"/>
              <a:t>Design &amp; Digital </a:t>
            </a:r>
            <a:r>
              <a:rPr lang="en-US" u="sng" dirty="0" smtClean="0"/>
              <a:t>Manufacturing </a:t>
            </a:r>
            <a:r>
              <a:rPr lang="en-US" dirty="0" smtClean="0"/>
              <a:t>– animation concepts, 3D design techniques, unique projects with a variety of materials used to create computer and print designs. </a:t>
            </a:r>
            <a:endParaRPr lang="en-US" dirty="0"/>
          </a:p>
        </p:txBody>
      </p:sp>
      <p:pic>
        <p:nvPicPr>
          <p:cNvPr id="4" name="Picture 2" descr="Image result for harding high school charlotte n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6272" y="1172594"/>
            <a:ext cx="2682158" cy="264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191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5171" y="0"/>
            <a:ext cx="11121571" cy="1325563"/>
          </a:xfrm>
        </p:spPr>
        <p:txBody>
          <a:bodyPr/>
          <a:lstStyle/>
          <a:p>
            <a:r>
              <a:rPr lang="en-US" b="1" u="sng" dirty="0" smtClean="0"/>
              <a:t>Phillip O. Berry STEM</a:t>
            </a:r>
            <a:endParaRPr lang="en-US" b="1" u="sng" dirty="0"/>
          </a:p>
        </p:txBody>
      </p:sp>
      <p:sp>
        <p:nvSpPr>
          <p:cNvPr id="3" name="Content Placeholder 2"/>
          <p:cNvSpPr>
            <a:spLocks noGrp="1"/>
          </p:cNvSpPr>
          <p:nvPr>
            <p:ph idx="1"/>
          </p:nvPr>
        </p:nvSpPr>
        <p:spPr>
          <a:xfrm>
            <a:off x="146958" y="1181100"/>
            <a:ext cx="11745684" cy="5588000"/>
          </a:xfrm>
        </p:spPr>
        <p:txBody>
          <a:bodyPr>
            <a:noAutofit/>
          </a:bodyPr>
          <a:lstStyle/>
          <a:p>
            <a:pPr marL="0" indent="0">
              <a:lnSpc>
                <a:spcPct val="100000"/>
              </a:lnSpc>
              <a:buNone/>
            </a:pPr>
            <a:r>
              <a:rPr lang="en-US" sz="2400" u="sng" dirty="0" smtClean="0"/>
              <a:t>Academy of Engineering </a:t>
            </a:r>
            <a:r>
              <a:rPr lang="en-US" sz="2400" dirty="0" smtClean="0"/>
              <a:t>– electronics, biotech, </a:t>
            </a:r>
          </a:p>
          <a:p>
            <a:pPr marL="0" indent="0">
              <a:lnSpc>
                <a:spcPct val="100000"/>
              </a:lnSpc>
              <a:buNone/>
            </a:pPr>
            <a:r>
              <a:rPr lang="en-US" sz="2400" dirty="0" smtClean="0"/>
              <a:t>computer manufacturing, engineering, </a:t>
            </a:r>
          </a:p>
          <a:p>
            <a:pPr marL="0" indent="0">
              <a:lnSpc>
                <a:spcPct val="100000"/>
              </a:lnSpc>
              <a:buNone/>
            </a:pPr>
            <a:r>
              <a:rPr lang="en-US" sz="2400" dirty="0" smtClean="0"/>
              <a:t>architecture</a:t>
            </a:r>
          </a:p>
          <a:p>
            <a:pPr marL="0" indent="0">
              <a:lnSpc>
                <a:spcPct val="100000"/>
              </a:lnSpc>
              <a:buNone/>
            </a:pPr>
            <a:endParaRPr lang="en-US" sz="2400" dirty="0"/>
          </a:p>
          <a:p>
            <a:pPr marL="0" indent="0">
              <a:lnSpc>
                <a:spcPct val="100000"/>
              </a:lnSpc>
              <a:buNone/>
            </a:pPr>
            <a:r>
              <a:rPr lang="en-US" sz="2400" u="sng" dirty="0" smtClean="0"/>
              <a:t>Academy of Information Technology </a:t>
            </a:r>
            <a:r>
              <a:rPr lang="en-US" sz="2400" dirty="0" smtClean="0"/>
              <a:t>– </a:t>
            </a:r>
          </a:p>
          <a:p>
            <a:pPr marL="0" indent="0">
              <a:lnSpc>
                <a:spcPct val="100000"/>
              </a:lnSpc>
              <a:buNone/>
            </a:pPr>
            <a:r>
              <a:rPr lang="en-US" sz="2400" dirty="0" smtClean="0"/>
              <a:t>programming, database, web design, digital </a:t>
            </a:r>
          </a:p>
          <a:p>
            <a:pPr marL="0" indent="0">
              <a:lnSpc>
                <a:spcPct val="100000"/>
              </a:lnSpc>
              <a:buNone/>
            </a:pPr>
            <a:r>
              <a:rPr lang="en-US" sz="2400" dirty="0" smtClean="0"/>
              <a:t>networks</a:t>
            </a:r>
          </a:p>
          <a:p>
            <a:pPr marL="0" indent="0">
              <a:lnSpc>
                <a:spcPct val="100000"/>
              </a:lnSpc>
              <a:buNone/>
            </a:pPr>
            <a:endParaRPr lang="en-US" sz="2400" dirty="0"/>
          </a:p>
          <a:p>
            <a:pPr marL="0" indent="0">
              <a:lnSpc>
                <a:spcPct val="100000"/>
              </a:lnSpc>
              <a:buNone/>
            </a:pPr>
            <a:r>
              <a:rPr lang="en-US" sz="2400" u="sng" dirty="0" smtClean="0"/>
              <a:t>Academy of Health Sciences </a:t>
            </a:r>
            <a:r>
              <a:rPr lang="en-US" sz="2400" dirty="0" smtClean="0"/>
              <a:t>– biotechnology, </a:t>
            </a:r>
            <a:r>
              <a:rPr lang="en-US" sz="2400" dirty="0"/>
              <a:t> </a:t>
            </a:r>
            <a:r>
              <a:rPr lang="en-US" sz="2400" dirty="0" smtClean="0"/>
              <a:t>genetics, nursing, therapeutics, and diagnostics</a:t>
            </a:r>
          </a:p>
          <a:p>
            <a:pPr marL="0" indent="0">
              <a:lnSpc>
                <a:spcPct val="100000"/>
              </a:lnSpc>
              <a:buNone/>
            </a:pPr>
            <a:endParaRPr lang="en-US" dirty="0"/>
          </a:p>
          <a:p>
            <a:pPr marL="0" indent="0">
              <a:lnSpc>
                <a:spcPct val="100000"/>
              </a:lnSpc>
              <a:buNone/>
            </a:pPr>
            <a:r>
              <a:rPr lang="en-US" sz="2000" dirty="0" smtClean="0"/>
              <a:t>*you do not choose a specific Academy until the end of your 9</a:t>
            </a:r>
            <a:r>
              <a:rPr lang="en-US" sz="2000" baseline="30000" dirty="0" smtClean="0"/>
              <a:t>th</a:t>
            </a:r>
            <a:r>
              <a:rPr lang="en-US" sz="2000" dirty="0" smtClean="0"/>
              <a:t> grade year</a:t>
            </a:r>
            <a:endParaRPr lang="en-US" sz="2000" dirty="0"/>
          </a:p>
        </p:txBody>
      </p:sp>
      <p:pic>
        <p:nvPicPr>
          <p:cNvPr id="8194" name="Picture 2" descr="http://schools.cms.k12.nc.us/phillipoberryHS/PublishingImages/School%20Images/POB%20Fro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6187" y="393700"/>
            <a:ext cx="5036455" cy="3901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367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6571" y="0"/>
            <a:ext cx="11121571" cy="1325563"/>
          </a:xfrm>
        </p:spPr>
        <p:txBody>
          <a:bodyPr/>
          <a:lstStyle/>
          <a:p>
            <a:r>
              <a:rPr lang="en-US" b="1" u="sng" dirty="0" smtClean="0"/>
              <a:t>Northwest School of the Arts</a:t>
            </a:r>
            <a:endParaRPr lang="en-US" b="1" u="sng" dirty="0"/>
          </a:p>
        </p:txBody>
      </p:sp>
      <p:sp>
        <p:nvSpPr>
          <p:cNvPr id="3" name="Content Placeholder 2"/>
          <p:cNvSpPr>
            <a:spLocks noGrp="1"/>
          </p:cNvSpPr>
          <p:nvPr>
            <p:ph idx="1"/>
          </p:nvPr>
        </p:nvSpPr>
        <p:spPr>
          <a:xfrm>
            <a:off x="326572" y="1175657"/>
            <a:ext cx="11723914" cy="4642078"/>
          </a:xfrm>
        </p:spPr>
        <p:txBody>
          <a:bodyPr>
            <a:noAutofit/>
          </a:bodyPr>
          <a:lstStyle/>
          <a:p>
            <a:pPr marL="0" indent="0">
              <a:buNone/>
            </a:pPr>
            <a:r>
              <a:rPr lang="en-US" sz="2600" dirty="0" smtClean="0"/>
              <a:t>				Ten Arts Areas of Focus:		</a:t>
            </a:r>
          </a:p>
          <a:p>
            <a:pPr marL="0" indent="0">
              <a:buNone/>
            </a:pPr>
            <a:r>
              <a:rPr lang="en-US" sz="2600" dirty="0"/>
              <a:t>	</a:t>
            </a:r>
            <a:r>
              <a:rPr lang="en-US" sz="2600" dirty="0" smtClean="0"/>
              <a:t>				Band			Theatre</a:t>
            </a:r>
          </a:p>
          <a:p>
            <a:pPr marL="0" indent="0">
              <a:buNone/>
            </a:pPr>
            <a:r>
              <a:rPr lang="en-US" sz="2600" dirty="0"/>
              <a:t>	</a:t>
            </a:r>
            <a:r>
              <a:rPr lang="en-US" sz="2600" dirty="0" smtClean="0"/>
              <a:t>				Orchestra		Musical Theatre</a:t>
            </a:r>
          </a:p>
          <a:p>
            <a:pPr marL="0" indent="0">
              <a:buNone/>
            </a:pPr>
            <a:r>
              <a:rPr lang="en-US" sz="2600" dirty="0"/>
              <a:t>	</a:t>
            </a:r>
            <a:r>
              <a:rPr lang="en-US" sz="2600" dirty="0" smtClean="0"/>
              <a:t>				Chorus		Technical Theatre</a:t>
            </a:r>
          </a:p>
          <a:p>
            <a:pPr marL="0" indent="0">
              <a:buNone/>
            </a:pPr>
            <a:r>
              <a:rPr lang="en-US" sz="2600" dirty="0"/>
              <a:t>	</a:t>
            </a:r>
            <a:r>
              <a:rPr lang="en-US" sz="2600" dirty="0" smtClean="0"/>
              <a:t>				Piano			Costume Design</a:t>
            </a:r>
          </a:p>
          <a:p>
            <a:pPr marL="0" indent="0">
              <a:buNone/>
            </a:pPr>
            <a:r>
              <a:rPr lang="en-US" sz="2600" dirty="0"/>
              <a:t>	</a:t>
            </a:r>
            <a:r>
              <a:rPr lang="en-US" sz="2600" dirty="0" smtClean="0"/>
              <a:t>				Dance 			Visual Arts</a:t>
            </a:r>
          </a:p>
          <a:p>
            <a:pPr marL="0" indent="0">
              <a:buNone/>
            </a:pPr>
            <a:endParaRPr lang="en-US" sz="2600" dirty="0" smtClean="0"/>
          </a:p>
          <a:p>
            <a:pPr marL="0" indent="0">
              <a:buNone/>
            </a:pPr>
            <a:r>
              <a:rPr lang="en-US" sz="2600" dirty="0" smtClean="0"/>
              <a:t>Audition / portfolio is required in order to apply. For information on this, see Dr. Ellison and refer to </a:t>
            </a:r>
            <a:r>
              <a:rPr lang="en-US" sz="2600" dirty="0" smtClean="0">
                <a:hlinkClick r:id="rId2"/>
              </a:rPr>
              <a:t>http://nwsa-auditions.weebly.com/</a:t>
            </a:r>
            <a:endParaRPr lang="en-US" sz="2600" dirty="0" smtClean="0"/>
          </a:p>
          <a:p>
            <a:pPr marL="0" indent="0">
              <a:buNone/>
            </a:pPr>
            <a:r>
              <a:rPr lang="en-US" sz="2000" dirty="0" smtClean="0"/>
              <a:t>    *audition slots are filling up fast so see Dr. Ellison ASAP if this is something you are interested in</a:t>
            </a:r>
          </a:p>
          <a:p>
            <a:pPr marL="0" indent="0">
              <a:buNone/>
            </a:pPr>
            <a:endParaRPr lang="en-US" sz="2600" dirty="0" smtClean="0"/>
          </a:p>
          <a:p>
            <a:pPr marL="0" indent="0">
              <a:buNone/>
            </a:pPr>
            <a:r>
              <a:rPr lang="en-US" sz="2600" dirty="0" smtClean="0"/>
              <a:t>*this school does not have athletics</a:t>
            </a:r>
            <a:endParaRPr lang="en-US" sz="2600" dirty="0"/>
          </a:p>
        </p:txBody>
      </p:sp>
      <p:pic>
        <p:nvPicPr>
          <p:cNvPr id="10242"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3" y="1175658"/>
            <a:ext cx="3343275" cy="286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3627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TotalTime>
  <Words>881</Words>
  <Application>Microsoft Office PowerPoint</Application>
  <PresentationFormat>Widescreen</PresentationFormat>
  <Paragraphs>126</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High School Options</vt:lpstr>
      <vt:lpstr>What are my choices in regards to high school?</vt:lpstr>
      <vt:lpstr>What do I do if I want to attend my home school?</vt:lpstr>
      <vt:lpstr>What are magnet programs and what are my options?</vt:lpstr>
      <vt:lpstr>West Charlotte IB Program</vt:lpstr>
      <vt:lpstr>Harding IB Program</vt:lpstr>
      <vt:lpstr>Harding Institute of Technology</vt:lpstr>
      <vt:lpstr>Phillip O. Berry STEM</vt:lpstr>
      <vt:lpstr>Northwest School of the Arts</vt:lpstr>
      <vt:lpstr>Charlotte Engineering Early College</vt:lpstr>
      <vt:lpstr>UNCC Early Educators Program </vt:lpstr>
      <vt:lpstr>Hawthorne Academy of Health Sciences</vt:lpstr>
      <vt:lpstr>Hawthorne Academy of Public Services</vt:lpstr>
      <vt:lpstr>Performance Learning Center</vt:lpstr>
      <vt:lpstr>How to apply to magnet lottery</vt:lpstr>
      <vt:lpstr>Questions?</vt:lpstr>
    </vt:vector>
  </TitlesOfParts>
  <Company>Charlotte Mecklenburg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School Options</dc:title>
  <dc:creator>Selip, Meleah R.</dc:creator>
  <cp:lastModifiedBy>Ellison, Meleah R.</cp:lastModifiedBy>
  <cp:revision>21</cp:revision>
  <dcterms:created xsi:type="dcterms:W3CDTF">2016-12-14T15:40:10Z</dcterms:created>
  <dcterms:modified xsi:type="dcterms:W3CDTF">2018-11-14T14:37:29Z</dcterms:modified>
</cp:coreProperties>
</file>